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1214" r:id="rId3"/>
    <p:sldId id="1216" r:id="rId4"/>
    <p:sldId id="1217" r:id="rId5"/>
    <p:sldId id="1236" r:id="rId6"/>
    <p:sldId id="1237" r:id="rId7"/>
    <p:sldId id="1238" r:id="rId8"/>
    <p:sldId id="1215" r:id="rId9"/>
    <p:sldId id="1239" r:id="rId10"/>
    <p:sldId id="1240" r:id="rId11"/>
    <p:sldId id="1241" r:id="rId12"/>
    <p:sldId id="1242" r:id="rId13"/>
    <p:sldId id="1246" r:id="rId14"/>
    <p:sldId id="1243" r:id="rId15"/>
    <p:sldId id="1244" r:id="rId16"/>
    <p:sldId id="1247" r:id="rId17"/>
    <p:sldId id="1245" r:id="rId18"/>
    <p:sldId id="1248" r:id="rId19"/>
    <p:sldId id="1250" r:id="rId20"/>
    <p:sldId id="1251" r:id="rId21"/>
    <p:sldId id="1257" r:id="rId22"/>
    <p:sldId id="771" r:id="rId23"/>
    <p:sldId id="1258" r:id="rId24"/>
    <p:sldId id="1259" r:id="rId25"/>
    <p:sldId id="1260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4/25/2016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22 – </a:t>
            </a:r>
            <a:r>
              <a:rPr lang="en-US" altLang="en-US" sz="4000" dirty="0" smtClean="0"/>
              <a:t>Classes and Modules</a:t>
            </a:r>
            <a:br>
              <a:rPr lang="en-US" altLang="en-US" sz="4000" dirty="0" smtClean="0"/>
            </a:br>
            <a:r>
              <a:rPr lang="en-US" altLang="en-US" sz="4000" dirty="0" smtClean="0"/>
              <a:t>(Final Continuation)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</a:t>
            </a:r>
            <a:r>
              <a:rPr lang="en-US" dirty="0" smtClean="0">
                <a:ea typeface="+mn-ea"/>
              </a:rPr>
              <a:t>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</a:t>
            </a:r>
            <a:r>
              <a:rPr lang="en-US" dirty="0" smtClean="0"/>
              <a:t>example: </a:t>
            </a:r>
            <a:r>
              <a:rPr lang="en-US" dirty="0"/>
              <a:t>computer science students are a specific type of </a:t>
            </a:r>
            <a:r>
              <a:rPr lang="en-US" dirty="0" smtClean="0"/>
              <a:t>student</a:t>
            </a:r>
          </a:p>
          <a:p>
            <a:r>
              <a:rPr lang="en-US" dirty="0" smtClean="0"/>
              <a:t>They share attributes </a:t>
            </a:r>
            <a:r>
              <a:rPr lang="en-US" dirty="0"/>
              <a:t>with </a:t>
            </a:r>
            <a:r>
              <a:rPr lang="en-US" dirty="0" smtClean="0"/>
              <a:t>every other student</a:t>
            </a:r>
          </a:p>
          <a:p>
            <a:r>
              <a:rPr lang="en-US" dirty="0" smtClean="0"/>
              <a:t>We </a:t>
            </a:r>
            <a:r>
              <a:rPr lang="en-US" dirty="0"/>
              <a:t>can use inheritance to use those already defined attributes and methods of students for our computer science </a:t>
            </a:r>
            <a:r>
              <a:rPr lang="en-US" dirty="0" smtClean="0"/>
              <a:t>students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41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The class that is inherited </a:t>
            </a:r>
            <a:r>
              <a:rPr lang="en-US" b="1" i="1" dirty="0" smtClean="0"/>
              <a:t>from</a:t>
            </a:r>
            <a:r>
              <a:rPr lang="en-US" dirty="0" smtClean="0"/>
              <a:t> is called the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P</a:t>
            </a:r>
            <a:r>
              <a:rPr lang="en-US" sz="3200" dirty="0" smtClean="0"/>
              <a:t>arent class</a:t>
            </a:r>
          </a:p>
          <a:p>
            <a:pPr lvl="1">
              <a:spcBef>
                <a:spcPts val="600"/>
              </a:spcBef>
            </a:pPr>
            <a:r>
              <a:rPr lang="en-US" sz="3200" dirty="0"/>
              <a:t>A</a:t>
            </a:r>
            <a:r>
              <a:rPr lang="en-US" sz="3200" dirty="0" smtClean="0"/>
              <a:t>ncestor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Superclass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The class that does the inheriting is called a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Child class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Descendant</a:t>
            </a:r>
          </a:p>
          <a:p>
            <a:pPr lvl="1">
              <a:spcBef>
                <a:spcPts val="600"/>
              </a:spcBef>
            </a:pPr>
            <a:r>
              <a:rPr lang="en-US" sz="3200" dirty="0" smtClean="0"/>
              <a:t>Subclass</a:t>
            </a:r>
          </a:p>
          <a:p>
            <a:pPr lvl="3"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98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To create a child class, put the name of the parent class in parentheses when you initially define the class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(student):</a:t>
            </a:r>
          </a:p>
          <a:p>
            <a:pPr lvl="3"/>
            <a:endParaRPr lang="en-US" dirty="0"/>
          </a:p>
          <a:p>
            <a:r>
              <a:rPr lang="en-US" dirty="0" smtClean="0"/>
              <a:t>Now the child class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cmscStudent</a:t>
            </a:r>
            <a:r>
              <a:rPr lang="en-US" dirty="0" smtClean="0"/>
              <a:t> has </a:t>
            </a:r>
            <a:br>
              <a:rPr lang="en-US" dirty="0" smtClean="0"/>
            </a:br>
            <a:r>
              <a:rPr lang="en-US" dirty="0" smtClean="0"/>
              <a:t>the properties and functions available </a:t>
            </a:r>
            <a:br>
              <a:rPr lang="en-US" dirty="0" smtClean="0"/>
            </a:br>
            <a:r>
              <a:rPr lang="en-US" dirty="0" smtClean="0"/>
              <a:t>to the parent class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38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may also say that the child class is </a:t>
            </a:r>
            <a:r>
              <a:rPr lang="en-US" b="1" i="1" dirty="0"/>
              <a:t>extending</a:t>
            </a:r>
            <a:r>
              <a:rPr lang="en-US" dirty="0"/>
              <a:t> the functionality of the parent </a:t>
            </a:r>
            <a:r>
              <a:rPr lang="en-US" dirty="0" smtClean="0"/>
              <a:t>class</a:t>
            </a:r>
          </a:p>
          <a:p>
            <a:pPr lvl="3"/>
            <a:endParaRPr lang="en-US" dirty="0"/>
          </a:p>
          <a:p>
            <a:r>
              <a:rPr lang="en-US" dirty="0" smtClean="0"/>
              <a:t>Child class inherits all of the methods and </a:t>
            </a:r>
            <a:br>
              <a:rPr lang="en-US" dirty="0" smtClean="0"/>
            </a:br>
            <a:r>
              <a:rPr lang="en-US" dirty="0" smtClean="0"/>
              <a:t>data attributes of the parent class</a:t>
            </a:r>
          </a:p>
          <a:p>
            <a:pPr lvl="1"/>
            <a:r>
              <a:rPr lang="en-US" sz="3000" dirty="0" smtClean="0"/>
              <a:t>Also has its own methods and data attributes</a:t>
            </a:r>
          </a:p>
          <a:p>
            <a:pPr lvl="1"/>
            <a:r>
              <a:rPr lang="en-US" sz="3000" dirty="0" smtClean="0"/>
              <a:t>We can even redefine parent methods!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38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Redefining Methods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Redefining 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Redefining</a:t>
            </a:r>
            <a:r>
              <a:rPr lang="en-US" dirty="0" smtClean="0"/>
              <a:t> a method is when a child class implements its own version of that method</a:t>
            </a:r>
          </a:p>
          <a:p>
            <a:pPr lvl="3"/>
            <a:endParaRPr lang="en-US" dirty="0"/>
          </a:p>
          <a:p>
            <a:r>
              <a:rPr lang="en-US" dirty="0" smtClean="0"/>
              <a:t>To redefine a method, include a new method definition – </a:t>
            </a:r>
            <a:r>
              <a:rPr lang="en-US" b="1" dirty="0" smtClean="0"/>
              <a:t>with the same name</a:t>
            </a:r>
            <a:r>
              <a:rPr lang="en-US" dirty="0" smtClean="0"/>
              <a:t> as the parent class’s method – in the child class</a:t>
            </a:r>
          </a:p>
          <a:p>
            <a:pPr lvl="1"/>
            <a:r>
              <a:rPr lang="en-US" sz="3200" dirty="0" smtClean="0"/>
              <a:t>Now child objects will use the new method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6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Redefining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Here, we have an animal class as the parent and a dog class as the child</a:t>
            </a:r>
            <a:endParaRPr lang="en-US" dirty="0"/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animal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763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rest of class definition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speak(self):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noise\""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dog(animal):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speak(self):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"Woof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woof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bark!"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26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completely overwriting a method, we can instead extend it for the child class</a:t>
            </a:r>
          </a:p>
          <a:p>
            <a:pPr lvl="3"/>
            <a:endParaRPr lang="en-US" dirty="0"/>
          </a:p>
          <a:p>
            <a:r>
              <a:rPr lang="en-US" dirty="0" smtClean="0"/>
              <a:t>When might we want to do this?</a:t>
            </a:r>
          </a:p>
          <a:p>
            <a:pPr lvl="1"/>
            <a:r>
              <a:rPr lang="en-US" sz="3200" dirty="0" smtClean="0"/>
              <a:t>Constructor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</a:p>
          <a:p>
            <a:pPr lvl="1"/>
            <a:r>
              <a:rPr lang="en-US" sz="3200" dirty="0" smtClean="0"/>
              <a:t>Function used when printing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  <a:endParaRPr lang="en-US" sz="3200" dirty="0" smtClean="0"/>
          </a:p>
          <a:p>
            <a:pPr lvl="1"/>
            <a:r>
              <a:rPr lang="en-US" sz="3200" dirty="0" smtClean="0"/>
              <a:t>When else?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08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a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execute both the </a:t>
            </a:r>
            <a:r>
              <a:rPr lang="en-US" u="sng" dirty="0" smtClean="0"/>
              <a:t>original method</a:t>
            </a:r>
            <a:r>
              <a:rPr lang="en-US" dirty="0" smtClean="0"/>
              <a:t> in the parent class and some </a:t>
            </a:r>
            <a:r>
              <a:rPr lang="en-US" u="sng" dirty="0" smtClean="0"/>
              <a:t>new code</a:t>
            </a:r>
            <a:r>
              <a:rPr lang="en-US" dirty="0" smtClean="0"/>
              <a:t> in the child class</a:t>
            </a:r>
          </a:p>
          <a:p>
            <a:pPr lvl="1"/>
            <a:r>
              <a:rPr lang="en-US" sz="3200" dirty="0" smtClean="0"/>
              <a:t>To do this, explicitly call the parent’s version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major thing: you must pass in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when you call a parent method</a:t>
            </a:r>
          </a:p>
          <a:p>
            <a:pPr lvl="1"/>
            <a:r>
              <a:rPr lang="en-US" sz="3200" dirty="0" smtClean="0">
                <a:solidFill>
                  <a:srgbClr val="C00000"/>
                </a:solidFill>
              </a:rPr>
              <a:t>This is the only time you should do this!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27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have a cat class as the child, with an additional data attribute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endParaRPr lang="en-US" dirty="0"/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animal: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species):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   = name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self.species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species</a:t>
            </a:r>
          </a:p>
          <a:p>
            <a:pPr marL="4763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cat(animal):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animal.__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self.sleepsAllDay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sleepsAllDay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96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Constructors</a:t>
            </a:r>
          </a:p>
          <a:p>
            <a:r>
              <a:rPr lang="en-US" dirty="0" smtClean="0"/>
              <a:t>Difference between</a:t>
            </a:r>
          </a:p>
          <a:p>
            <a:pPr lvl="1"/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Class attributes</a:t>
            </a:r>
          </a:p>
          <a:p>
            <a:r>
              <a:rPr lang="en-US" dirty="0" smtClean="0"/>
              <a:t>Special </a:t>
            </a:r>
            <a:r>
              <a:rPr lang="en-US" dirty="0"/>
              <a:t>built-in methods and </a:t>
            </a:r>
            <a:r>
              <a:rPr lang="en-US" dirty="0" smtClean="0"/>
              <a:t>attributes</a:t>
            </a:r>
          </a:p>
          <a:p>
            <a:r>
              <a:rPr lang="en-US" dirty="0" smtClean="0"/>
              <a:t>Creating and using a class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Inheritance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class student: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"""A class representing a student."""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self.full_name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name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= age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(self):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return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en-US" altLang="en-US" sz="1800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class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cmscStudent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(student):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"""A class extending student class to CMSC students."""</a:t>
            </a:r>
            <a:endParaRPr lang="en-US" altLang="en-US" sz="1800" b="1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age, section):</a:t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# call </a:t>
            </a:r>
            <a:r>
              <a:rPr lang="en-US" altLang="en-US" sz="1800" b="1" dirty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 for 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student</a:t>
            </a:r>
            <a:b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student.__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name, age) 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self.section_num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section</a:t>
            </a:r>
            <a:endParaRPr lang="en-US" altLang="en-US" sz="18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(self): 	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# redefines </a:t>
            </a:r>
            <a:r>
              <a:rPr lang="en-US" alt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getAge</a:t>
            </a:r>
            <a:r>
              <a:rPr lang="en-US" alt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method entirely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/>
            </a:r>
            <a:b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print ("Age: " + 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str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r>
              <a:rPr lang="en-US" altLang="en-US" sz="1800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))</a:t>
            </a:r>
            <a:endParaRPr lang="en-US" altLang="en-US" sz="1800" b="1" dirty="0" smtClean="0">
              <a:ea typeface="ＭＳ Ｐゴシック" panose="020B0600070205080204" pitchFamily="34" charset="-128"/>
            </a:endParaRPr>
          </a:p>
          <a:p>
            <a:endParaRPr lang="en-US" sz="1800" b="1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533400" y="4038600"/>
            <a:ext cx="8153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914400"/>
            <a:endParaRPr lang="en-US" sz="2400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96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LIVECODING!!!</a:t>
            </a:r>
            <a:endParaRPr lang="en-US" sz="9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1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8 is out</a:t>
            </a:r>
            <a:endParaRPr lang="en-US" dirty="0"/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April 25th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r>
              <a:rPr lang="en-US" dirty="0" smtClean="0"/>
              <a:t>Project 2 will be out soon</a:t>
            </a:r>
            <a:endParaRPr lang="en-US" dirty="0"/>
          </a:p>
          <a:p>
            <a:pPr lvl="3"/>
            <a:endParaRPr lang="en-US" sz="1600" dirty="0"/>
          </a:p>
          <a:p>
            <a:r>
              <a:rPr lang="en-US" dirty="0" smtClean="0"/>
              <a:t>Final </a:t>
            </a:r>
            <a:r>
              <a:rPr lang="en-US" dirty="0"/>
              <a:t>exam: Common Final</a:t>
            </a:r>
          </a:p>
          <a:p>
            <a:pPr lvl="1"/>
            <a:r>
              <a:rPr lang="en-US" dirty="0"/>
              <a:t>Friday, May 13th from 6 to 8 PM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you have religious/sports exemptions that prevent you from taking the exam then, let us know </a:t>
            </a:r>
            <a:r>
              <a:rPr lang="en-US" dirty="0" smtClean="0"/>
              <a:t>ASAP</a:t>
            </a:r>
          </a:p>
          <a:p>
            <a:pPr lvl="2"/>
            <a:r>
              <a:rPr lang="en-US" sz="2800" dirty="0" smtClean="0"/>
              <a:t>(List when your other exams are being held)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57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962" y="584341"/>
            <a:ext cx="8229600" cy="1143000"/>
          </a:xfrm>
        </p:spPr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81150"/>
            <a:ext cx="9001125" cy="4545013"/>
          </a:xfrm>
        </p:spPr>
        <p:txBody>
          <a:bodyPr/>
          <a:lstStyle/>
          <a:p>
            <a:r>
              <a:rPr lang="en-US" dirty="0" smtClean="0"/>
              <a:t>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food</a:t>
            </a:r>
            <a:r>
              <a:rPr lang="en-US" dirty="0" smtClean="0"/>
              <a:t> class</a:t>
            </a:r>
          </a:p>
          <a:p>
            <a:pPr lvl="1"/>
            <a:r>
              <a:rPr lang="en-US" dirty="0" smtClean="0"/>
              <a:t>Attributes: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foodName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calories</a:t>
            </a:r>
          </a:p>
          <a:p>
            <a:pPr lvl="1"/>
            <a:r>
              <a:rPr lang="en-US" dirty="0" smtClean="0"/>
              <a:t>Methods: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</a:t>
            </a:r>
            <a:r>
              <a:rPr lang="en-US" dirty="0" smtClean="0"/>
              <a:t>,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cook()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cook()</a:t>
            </a:r>
            <a:r>
              <a:rPr lang="en-US" sz="2800" dirty="0" smtClean="0"/>
              <a:t> should set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calories</a:t>
            </a:r>
            <a:r>
              <a:rPr lang="en-US" sz="2800" dirty="0" smtClean="0"/>
              <a:t> to 0 (food burnt)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fruit</a:t>
            </a:r>
            <a:r>
              <a:rPr lang="en-US" dirty="0" smtClean="0"/>
              <a:t> class (inherits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food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Methods: extend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 </a:t>
            </a:r>
            <a:r>
              <a:rPr lang="en-US" dirty="0" smtClean="0"/>
              <a:t>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 smtClean="0"/>
              <a:t>and </a:t>
            </a:r>
            <a:r>
              <a:rPr lang="en-US" dirty="0"/>
              <a:t>o</a:t>
            </a:r>
            <a:r>
              <a:rPr lang="en-US" dirty="0" smtClean="0"/>
              <a:t>verride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cook()</a:t>
            </a:r>
            <a:r>
              <a:rPr lang="en-US" dirty="0" smtClean="0"/>
              <a:t> to drop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calories</a:t>
            </a:r>
            <a:r>
              <a:rPr lang="en-US" dirty="0" smtClean="0"/>
              <a:t> by half</a:t>
            </a:r>
          </a:p>
          <a:p>
            <a:pPr lvl="1"/>
            <a:r>
              <a:rPr lang="en-US" dirty="0" smtClean="0"/>
              <a:t>Additional attributes: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ripeness</a:t>
            </a:r>
            <a:r>
              <a:rPr lang="en-US" dirty="0" smtClean="0"/>
              <a:t> (goes from 0 to 10)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56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283" y="684959"/>
            <a:ext cx="8347435" cy="1143000"/>
          </a:xfrm>
        </p:spPr>
        <p:txBody>
          <a:bodyPr/>
          <a:lstStyle/>
          <a:p>
            <a:r>
              <a:rPr lang="en-US" dirty="0" smtClean="0"/>
              <a:t>Practice Problems: Sample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6" y="1827959"/>
            <a:ext cx="8858249" cy="4156799"/>
          </a:xfrm>
        </p:spPr>
        <p:txBody>
          <a:bodyPr/>
          <a:lstStyle/>
          <a:p>
            <a:r>
              <a:rPr lang="en-US" dirty="0" smtClean="0"/>
              <a:t>This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should work with your classes</a:t>
            </a:r>
          </a:p>
          <a:p>
            <a:pPr marL="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myFood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food(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"hot 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80)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myFood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should print 80 calories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myFood.cook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myFood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should print 0 calories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myFruit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fruit(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60, 8)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myFruit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60 calories and ripeness level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myFruit.cook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myFruit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30 calories and ripeness level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6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harness the power of inheritance</a:t>
            </a:r>
          </a:p>
          <a:p>
            <a:r>
              <a:rPr lang="en-US" dirty="0" smtClean="0"/>
              <a:t>To learn about subclasses and </a:t>
            </a:r>
            <a:r>
              <a:rPr lang="en-US" dirty="0" err="1" smtClean="0"/>
              <a:t>superclasses</a:t>
            </a:r>
            <a:endParaRPr lang="en-US" dirty="0" smtClean="0"/>
          </a:p>
          <a:p>
            <a:r>
              <a:rPr lang="en-US" dirty="0" smtClean="0"/>
              <a:t>To be able to redefine a method</a:t>
            </a:r>
          </a:p>
          <a:p>
            <a:r>
              <a:rPr lang="en-US" dirty="0" smtClean="0"/>
              <a:t>To be able to extend a method</a:t>
            </a:r>
          </a:p>
          <a:p>
            <a:pPr lvl="1"/>
            <a:r>
              <a:rPr lang="en-US" sz="3200" dirty="0" smtClean="0"/>
              <a:t>(Including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3200" dirty="0" smtClean="0"/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251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student: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n, a, g):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age  =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new student("Alex",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new student("Test",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(test, 3.26)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36717" y="2828602"/>
            <a:ext cx="221121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There are at least seven unique errors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0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student: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n, a, g):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age  =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new student("Alex",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new student("Test",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(test, 3.26)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Oval 5"/>
          <p:cNvSpPr/>
          <p:nvPr/>
        </p:nvSpPr>
        <p:spPr>
          <a:xfrm>
            <a:off x="457200" y="1969364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06880" y="2262328"/>
            <a:ext cx="883920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98448" y="2573580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98448" y="2872640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98448" y="3165248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84576" y="3500884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298448" y="3803199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12264" y="4718660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112264" y="5005528"/>
            <a:ext cx="688848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7408" y="5334712"/>
            <a:ext cx="819912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609088" y="5334712"/>
            <a:ext cx="819912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73552" y="2269136"/>
            <a:ext cx="1395984" cy="390144"/>
          </a:xfrm>
          <a:prstGeom prst="ellipse">
            <a:avLst/>
          </a:prstGeom>
          <a:noFill/>
          <a:ln w="317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8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Errors in the Code Below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name, age,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self.name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updateGPA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newGPA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("Alex", 21, 4.0)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("Test", 18,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test.updateGPA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(3.26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82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Inheritance</a:t>
            </a:r>
            <a:r>
              <a:rPr lang="en-US" dirty="0" smtClean="0"/>
              <a:t> is when one class (the “child” class) is based upon another class (the “parent” class)</a:t>
            </a:r>
          </a:p>
          <a:p>
            <a:r>
              <a:rPr lang="en-US" dirty="0" smtClean="0"/>
              <a:t>The child class </a:t>
            </a:r>
            <a:r>
              <a:rPr lang="en-US" i="1" dirty="0" smtClean="0"/>
              <a:t>inherits</a:t>
            </a:r>
            <a:r>
              <a:rPr lang="en-US" dirty="0" smtClean="0"/>
              <a:t> most or all of its features from the parent class it is based 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is a very powerful tool available to you with Object-Oriented Programming</a:t>
            </a:r>
          </a:p>
          <a:p>
            <a:pPr lvl="3"/>
            <a:endParaRPr lang="en-US" b="1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23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35114</TotalTime>
  <Words>989</Words>
  <Application>Microsoft Office PowerPoint</Application>
  <PresentationFormat>On-screen Show (4:3)</PresentationFormat>
  <Paragraphs>198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CMSC201  Computer Science I for Majors  Lecture 22 – Classes and Modules (Final Continuation)</vt:lpstr>
      <vt:lpstr>Last Class We Covered</vt:lpstr>
      <vt:lpstr>Any Questions from Last Time?</vt:lpstr>
      <vt:lpstr>Today’s Objectives</vt:lpstr>
      <vt:lpstr>Find the Errors in the Code Below</vt:lpstr>
      <vt:lpstr>Find the Errors in the Code Below</vt:lpstr>
      <vt:lpstr>Find the Errors in the Code Below</vt:lpstr>
      <vt:lpstr>Inheritance</vt:lpstr>
      <vt:lpstr>Inheritance</vt:lpstr>
      <vt:lpstr>Inheritance Example</vt:lpstr>
      <vt:lpstr>Inheritance Vocabulary</vt:lpstr>
      <vt:lpstr>Inheritance Code</vt:lpstr>
      <vt:lpstr>Extending a Class</vt:lpstr>
      <vt:lpstr>Redefining Methods</vt:lpstr>
      <vt:lpstr>Redefining Methods</vt:lpstr>
      <vt:lpstr>Redefining Example</vt:lpstr>
      <vt:lpstr>Extending Methods</vt:lpstr>
      <vt:lpstr>Extending a Method</vt:lpstr>
      <vt:lpstr>Extending Example</vt:lpstr>
      <vt:lpstr>Student Inheritance Example</vt:lpstr>
      <vt:lpstr>PowerPoint Presentation</vt:lpstr>
      <vt:lpstr>Any Other Questions?</vt:lpstr>
      <vt:lpstr>Announcements</vt:lpstr>
      <vt:lpstr>Practice Problems</vt:lpstr>
      <vt:lpstr>Practice Problems: Sample main()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527</cp:revision>
  <dcterms:created xsi:type="dcterms:W3CDTF">2014-05-05T14:25:42Z</dcterms:created>
  <dcterms:modified xsi:type="dcterms:W3CDTF">2016-04-26T04:37:24Z</dcterms:modified>
</cp:coreProperties>
</file>